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notesSlides/_rels/notesSlide5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0.xml.rels" ContentType="application/vnd.openxmlformats-package.relationships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_rels/presentation.xml.rels" ContentType="application/vnd.openxmlformats-package.relationships+xml"/>
  <Override PartName="/ppt/media/image95.png" ContentType="image/png"/>
  <Override PartName="/ppt/media/image91.png" ContentType="image/png"/>
  <Override PartName="/ppt/media/image54.png" ContentType="image/png"/>
  <Override PartName="/ppt/media/image39.png" ContentType="image/png"/>
  <Override PartName="/ppt/media/image58.png" ContentType="image/png"/>
  <Override PartName="/ppt/media/image6.jpeg" ContentType="image/jpeg"/>
  <Override PartName="/ppt/media/image1.png" ContentType="image/png"/>
  <Override PartName="/ppt/media/image36.png" ContentType="image/png"/>
  <Override PartName="/ppt/media/image78.png" ContentType="image/png"/>
  <Override PartName="/ppt/media/image25.png" ContentType="image/png"/>
  <Override PartName="/ppt/media/image22.png" ContentType="image/png"/>
  <Override PartName="/ppt/media/image46.jpeg" ContentType="image/jpeg"/>
  <Override PartName="/ppt/media/image52.png" ContentType="image/png"/>
  <Override PartName="/ppt/media/image49.jpeg" ContentType="image/jpeg"/>
  <Override PartName="/ppt/media/image2.png" ContentType="image/png"/>
  <Override PartName="/ppt/media/image53.png" ContentType="image/png"/>
  <Override PartName="/ppt/media/image17.jpeg" ContentType="image/jpeg"/>
  <Override PartName="/ppt/media/image3.png" ContentType="image/png"/>
  <Override PartName="/ppt/media/image4.png" ContentType="image/png"/>
  <Override PartName="/ppt/media/image30.jpeg" ContentType="image/jpeg"/>
  <Override PartName="/ppt/media/image38.png" ContentType="image/png"/>
  <Override PartName="/ppt/media/image37.png" ContentType="image/png"/>
  <Override PartName="/ppt/media/image34.png" ContentType="image/png"/>
  <Override PartName="/ppt/media/image68.jpeg" ContentType="image/jpeg"/>
  <Override PartName="/ppt/media/image59.png" ContentType="image/png"/>
  <Override PartName="/ppt/media/image83.png" ContentType="image/png"/>
  <Override PartName="/ppt/media/image35.png" ContentType="image/png"/>
  <Override PartName="/ppt/media/image42.png" ContentType="image/png"/>
  <Override PartName="/ppt/media/image48.jpeg" ContentType="image/jpeg"/>
  <Override PartName="/ppt/media/image27.png" ContentType="image/png"/>
  <Override PartName="/ppt/media/image24.png" ContentType="image/png"/>
  <Override PartName="/ppt/media/image67.jpeg" ContentType="image/jpeg"/>
  <Override PartName="/ppt/media/image40.png" ContentType="image/png"/>
  <Override PartName="/ppt/media/image16.jpeg" ContentType="image/jpeg"/>
  <Override PartName="/ppt/media/image43.png" ContentType="image/png"/>
  <Override PartName="/ppt/media/image97.jpeg" ContentType="image/jpeg"/>
  <Override PartName="/ppt/media/image81.png" ContentType="image/png"/>
  <Override PartName="/ppt/media/image45.png" ContentType="image/png"/>
  <Override PartName="/ppt/media/image32.jpeg" ContentType="image/jpeg"/>
  <Override PartName="/ppt/media/image73.png" ContentType="image/png"/>
  <Override PartName="/ppt/media/image28.png" ContentType="image/png"/>
  <Override PartName="/ppt/media/image31.jpeg" ContentType="image/jpeg"/>
  <Override PartName="/ppt/media/image63.png" ContentType="image/png"/>
  <Override PartName="/ppt/media/image23.png" ContentType="image/png"/>
  <Override PartName="/ppt/media/image98.jpeg" ContentType="image/jpeg"/>
  <Override PartName="/ppt/media/image70.jpeg" ContentType="image/jpeg"/>
  <Override PartName="/ppt/media/image14.jpeg" ContentType="image/jpeg"/>
  <Override PartName="/ppt/media/image29.png" ContentType="image/png"/>
  <Override PartName="/ppt/media/image10.png" ContentType="image/png"/>
  <Override PartName="/ppt/media/image26.png" ContentType="image/png"/>
  <Override PartName="/ppt/media/image13.jpeg" ContentType="image/jpeg"/>
  <Override PartName="/ppt/media/image11.png" ContentType="image/png"/>
  <Override PartName="/ppt/media/image12.jpeg" ContentType="image/jpeg"/>
  <Override PartName="/ppt/media/image19.png" ContentType="image/png"/>
  <Override PartName="/ppt/media/image9.png" ContentType="image/png"/>
  <Override PartName="/ppt/media/image94.png" ContentType="image/png"/>
  <Override PartName="/ppt/media/image21.png" ContentType="image/png"/>
  <Override PartName="/ppt/media/image20.png" ContentType="image/png"/>
  <Override PartName="/ppt/media/image79.png" ContentType="image/png"/>
  <Override PartName="/ppt/media/image15.jpeg" ContentType="image/jpeg"/>
  <Override PartName="/ppt/media/image5.jpeg" ContentType="image/jpeg"/>
  <Override PartName="/ppt/media/image41.png" ContentType="image/png"/>
  <Override PartName="/ppt/media/image33.jpeg" ContentType="image/jpeg"/>
  <Override PartName="/ppt/media/image18.png" ContentType="image/png"/>
  <Override PartName="/ppt/media/image93.png" ContentType="image/png"/>
  <Override PartName="/ppt/media/image47.jpeg" ContentType="image/jpeg"/>
  <Override PartName="/ppt/media/image50.jpeg" ContentType="image/jpeg"/>
  <Override PartName="/ppt/media/image87.png" ContentType="image/png"/>
  <Override PartName="/ppt/media/image51.jpeg" ContentType="image/jpeg"/>
  <Override PartName="/ppt/media/image55.png" ContentType="image/png"/>
  <Override PartName="/ppt/media/image56.png" ContentType="image/png"/>
  <Override PartName="/ppt/media/image57.png" ContentType="image/png"/>
  <Override PartName="/ppt/media/image60.png" ContentType="image/png"/>
  <Override PartName="/ppt/media/image7.jpeg" ContentType="image/jpeg"/>
  <Override PartName="/ppt/media/image61.png" ContentType="image/png"/>
  <Override PartName="/ppt/media/image62.png" ContentType="image/png"/>
  <Override PartName="/ppt/media/image64.jpeg" ContentType="image/jpeg"/>
  <Override PartName="/ppt/media/image72.png" ContentType="image/png"/>
  <Override PartName="/ppt/media/image65.jpeg" ContentType="image/jpeg"/>
  <Override PartName="/ppt/media/image82.png" ContentType="image/png"/>
  <Override PartName="/ppt/media/image66.jpeg" ContentType="image/jpeg"/>
  <Override PartName="/ppt/media/image92.png" ContentType="image/png"/>
  <Override PartName="/ppt/media/image44.png" ContentType="image/png"/>
  <Override PartName="/ppt/media/image69.jpeg" ContentType="image/jpeg"/>
  <Override PartName="/ppt/media/image8.jpeg" ContentType="image/jpeg"/>
  <Override PartName="/ppt/media/image71.png" ContentType="image/png"/>
  <Override PartName="/ppt/media/image96.jpeg" ContentType="image/jpeg"/>
  <Override PartName="/ppt/media/image74.png" ContentType="image/png"/>
  <Override PartName="/ppt/media/image75.png" ContentType="image/png"/>
  <Override PartName="/ppt/media/image76.png" ContentType="image/png"/>
  <Override PartName="/ppt/media/image77.png" ContentType="image/png"/>
  <Override PartName="/ppt/media/image80.png" ContentType="image/png"/>
  <Override PartName="/ppt/media/image84.png" ContentType="image/png"/>
  <Override PartName="/ppt/media/image85.png" ContentType="image/png"/>
  <Override PartName="/ppt/media/image86.png" ContentType="image/png"/>
  <Override PartName="/ppt/media/image88.png" ContentType="image/png"/>
  <Override PartName="/ppt/media/image89.png" ContentType="image/png"/>
  <Override PartName="/ppt/media/image90.png" ContentType="image/png"/>
  <Override PartName="/ppt/slides/_rels/slide13.xml.rels" ContentType="application/vnd.openxmlformats-package.relationships+xml"/>
  <Override PartName="/ppt/slides/_rels/slide5.xml.rels" ContentType="application/vnd.openxmlformats-package.relationships+xml"/>
  <Override PartName="/ppt/slides/_rels/slide8.xml.rels" ContentType="application/vnd.openxmlformats-package.relationships+xml"/>
  <Override PartName="/ppt/slides/_rels/slide14.xml.rels" ContentType="application/vnd.openxmlformats-package.relationships+xml"/>
  <Override PartName="/ppt/slides/_rels/slide22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23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20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16.xml.rels" ContentType="application/vnd.openxmlformats-package.relationships+xml"/>
  <Override PartName="/ppt/slides/_rels/slide24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3.xml.rels" ContentType="application/vnd.openxmlformats-package.relationships+xml"/>
  <Override PartName="/ppt/slides/_rels/slide12.xml.rels" ContentType="application/vnd.openxmlformats-package.relationships+xml"/>
  <Override PartName="/ppt/slides/_rels/slide4.xml.rels" ContentType="application/vnd.openxmlformats-package.relationships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2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8612C6FB-1BC8-4481-97FB-410DD4585962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5080" cy="3415320"/>
          </a:xfrm>
          <a:prstGeom prst="rect">
            <a:avLst/>
          </a:prstGeom>
        </p:spPr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2000" cy="41004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3884760" y="8685360"/>
            <a:ext cx="2957400" cy="442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15AB3AF8-BFE3-4A9E-AAD1-2E454D0FCE00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15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71CA592A-9836-4221-B988-2BC63446C4CD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18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3B8763D-03CD-4D14-AC2F-7EDA493E3C47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21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7B93B697-99AB-41D6-9D50-2B3E76AE34F1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24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1E25DC92-4C13-48FB-8E3C-9F0A49309690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27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CB8FBF29-A8F0-4DB3-B1D8-6E2FB14407D8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30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62DA2D48-DD03-4AB0-AB14-325CC0423E08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33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6F6207D2-B215-4C46-91BF-486A95E8A58C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36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96D951BE-5D90-4DAF-9359-FBFE9AC02FD9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39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C632BA7C-0F89-4DF8-A090-4C64AC78CED3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42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306EB9FE-FCFF-453F-BCFF-44137BF2C4B9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45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8421B152-60A1-4647-B04C-4ADB004E23F7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48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1178BD7-EFDA-48ED-B318-4F336CE5386A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51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785F631-9ABD-4563-B454-1EE71672D605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54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C60C20EF-B4C0-46AC-AA04-ED83273E4249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57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5C27317E-B781-4F6D-825B-BD982FB945CA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60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066AA575-F6DA-4ADB-9DD1-E8C519D4E191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63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D85F54ED-B123-4EC4-BBBD-78D3C06EE991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66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B0705CE6-4176-494C-9720-8928A39BFF65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69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4244BA57-220B-4BE2-BF4F-AC2686788DD2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72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1EBD984C-D7A5-4DFB-B804-19E183A3D438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sldImg"/>
          </p:nvPr>
        </p:nvSpPr>
        <p:spPr>
          <a:xfrm>
            <a:off x="1144440" y="685800"/>
            <a:ext cx="4556880" cy="3417120"/>
          </a:xfrm>
          <a:prstGeom prst="rect">
            <a:avLst/>
          </a:prstGeom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4880" cy="4103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75" name="CustomShape 3"/>
          <p:cNvSpPr/>
          <p:nvPr/>
        </p:nvSpPr>
        <p:spPr>
          <a:xfrm>
            <a:off x="3884760" y="8685360"/>
            <a:ext cx="2960280" cy="44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6B899DB3-3080-4A65-9AE0-C2A707069D5D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7" Type="http://schemas.openxmlformats.org/officeDocument/2006/relationships/image" Target="../media/image8.jpeg"/><Relationship Id="rId8" Type="http://schemas.openxmlformats.org/officeDocument/2006/relationships/slideLayout" Target="../slideLayouts/slideLayout13.xml"/><Relationship Id="rId9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7" Type="http://schemas.openxmlformats.org/officeDocument/2006/relationships/image" Target="../media/image15.jpeg"/><Relationship Id="rId8" Type="http://schemas.openxmlformats.org/officeDocument/2006/relationships/image" Target="../media/image16.jpeg"/><Relationship Id="rId9" Type="http://schemas.openxmlformats.org/officeDocument/2006/relationships/image" Target="../media/image17.jpeg"/><Relationship Id="rId10" Type="http://schemas.openxmlformats.org/officeDocument/2006/relationships/slideLayout" Target="../slideLayouts/slideLayout13.xml"/><Relationship Id="rId11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7" Type="http://schemas.openxmlformats.org/officeDocument/2006/relationships/image" Target="../media/image33.jpeg"/><Relationship Id="rId8" Type="http://schemas.openxmlformats.org/officeDocument/2006/relationships/slideLayout" Target="../slideLayouts/slideLayout13.xml"/><Relationship Id="rId9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jpeg"/><Relationship Id="rId5" Type="http://schemas.openxmlformats.org/officeDocument/2006/relationships/image" Target="../media/image47.jpeg"/><Relationship Id="rId6" Type="http://schemas.openxmlformats.org/officeDocument/2006/relationships/image" Target="../media/image48.jpeg"/><Relationship Id="rId7" Type="http://schemas.openxmlformats.org/officeDocument/2006/relationships/image" Target="../media/image49.jpeg"/><Relationship Id="rId8" Type="http://schemas.openxmlformats.org/officeDocument/2006/relationships/image" Target="../media/image50.jpeg"/><Relationship Id="rId9" Type="http://schemas.openxmlformats.org/officeDocument/2006/relationships/image" Target="../media/image51.jpeg"/><Relationship Id="rId10" Type="http://schemas.openxmlformats.org/officeDocument/2006/relationships/slideLayout" Target="../slideLayouts/slideLayout13.xml"/><Relationship Id="rId11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jpeg"/><Relationship Id="rId5" Type="http://schemas.openxmlformats.org/officeDocument/2006/relationships/image" Target="../media/image65.jpeg"/><Relationship Id="rId6" Type="http://schemas.openxmlformats.org/officeDocument/2006/relationships/image" Target="../media/image66.jpeg"/><Relationship Id="rId7" Type="http://schemas.openxmlformats.org/officeDocument/2006/relationships/image" Target="../media/image67.jpeg"/><Relationship Id="rId8" Type="http://schemas.openxmlformats.org/officeDocument/2006/relationships/image" Target="../media/image68.jpeg"/><Relationship Id="rId9" Type="http://schemas.openxmlformats.org/officeDocument/2006/relationships/image" Target="../media/image69.jpeg"/><Relationship Id="rId10" Type="http://schemas.openxmlformats.org/officeDocument/2006/relationships/image" Target="../media/image70.jpeg"/><Relationship Id="rId11" Type="http://schemas.openxmlformats.org/officeDocument/2006/relationships/slideLayout" Target="../slideLayouts/slideLayout13.xml"/><Relationship Id="rId1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80.png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83.png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86.png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89.png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92.png"/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95.png"/><Relationship Id="rId2" Type="http://schemas.openxmlformats.org/officeDocument/2006/relationships/image" Target="../media/image96.jpeg"/><Relationship Id="rId3" Type="http://schemas.openxmlformats.org/officeDocument/2006/relationships/image" Target="../media/image97.jpeg"/><Relationship Id="rId4" Type="http://schemas.openxmlformats.org/officeDocument/2006/relationships/image" Target="../media/image98.jpeg"/><Relationship Id="rId5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2160000" y="1512000"/>
            <a:ext cx="6836760" cy="2075040"/>
          </a:xfrm>
          <a:prstGeom prst="rect">
            <a:avLst/>
          </a:prstGeom>
          <a:noFill/>
          <a:ln>
            <a:noFill/>
          </a:ln>
          <a:effectLst>
            <a:outerShdw algn="ctr" blurRad="12700" dir="2700000" dist="25455" rotWithShape="0">
              <a:schemeClr val="tx1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68400" rIns="68400" tIns="34200" bIns="34200">
            <a:spAutoFit/>
          </a:bodyPr>
          <a:p>
            <a:pPr algn="ctr">
              <a:lnSpc>
                <a:spcPct val="100000"/>
              </a:lnSpc>
              <a:spcBef>
                <a:spcPts val="451"/>
              </a:spcBef>
            </a:pPr>
            <a:r>
              <a:rPr b="0" lang="ru-RU" sz="3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Военные образовательные организации высшего образования войск национального гвардии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51"/>
              </a:spcBef>
            </a:pPr>
            <a:r>
              <a:rPr b="0" lang="ru-RU" sz="3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Российской Федерации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3971160" y="5472000"/>
            <a:ext cx="5169960" cy="79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86" strike="noStrike">
                <a:solidFill>
                  <a:srgbClr val="ffffff"/>
                </a:solidFill>
                <a:latin typeface="PT Astra Serif"/>
                <a:ea typeface="DejaVu Sans"/>
              </a:rPr>
              <a:t>Управление Росгвардии по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86" strike="noStrike">
                <a:solidFill>
                  <a:srgbClr val="ffffff"/>
                </a:solidFill>
                <a:latin typeface="PT Astra Serif"/>
                <a:ea typeface="DejaVu Sans"/>
              </a:rPr>
              <a:t>Тюменской области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9720" y="72000"/>
            <a:ext cx="9192600" cy="6825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600" spc="-1" strike="noStrike">
                <a:solidFill>
                  <a:srgbClr val="ffffff"/>
                </a:solidFill>
                <a:latin typeface="PT Astra Serif"/>
                <a:ea typeface="DejaVu Sans"/>
              </a:rPr>
              <a:t>Образовательные организации</a:t>
            </a:r>
            <a:endParaRPr b="0" lang="ru-RU" sz="2600" spc="-1" strike="noStrike">
              <a:latin typeface="Arial"/>
            </a:endParaRPr>
          </a:p>
        </p:txBody>
      </p:sp>
      <p:pic>
        <p:nvPicPr>
          <p:cNvPr id="85" name="Picture 2_1" descr=""/>
          <p:cNvPicPr/>
          <p:nvPr/>
        </p:nvPicPr>
        <p:blipFill>
          <a:blip r:embed="rId2"/>
          <a:stretch/>
        </p:blipFill>
        <p:spPr>
          <a:xfrm>
            <a:off x="8424000" y="0"/>
            <a:ext cx="515880" cy="758520"/>
          </a:xfrm>
          <a:prstGeom prst="rect">
            <a:avLst/>
          </a:prstGeom>
          <a:ln>
            <a:noFill/>
          </a:ln>
        </p:spPr>
      </p:pic>
      <p:pic>
        <p:nvPicPr>
          <p:cNvPr id="86" name="Рисунок 20_1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6000" cy="714240"/>
          </a:xfrm>
          <a:prstGeom prst="rect">
            <a:avLst/>
          </a:prstGeom>
          <a:ln>
            <a:noFill/>
          </a:ln>
        </p:spPr>
      </p:pic>
      <p:sp>
        <p:nvSpPr>
          <p:cNvPr id="87" name="CustomShape 2"/>
          <p:cNvSpPr/>
          <p:nvPr/>
        </p:nvSpPr>
        <p:spPr>
          <a:xfrm>
            <a:off x="73080" y="936000"/>
            <a:ext cx="8923680" cy="527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Impact"/>
                <a:ea typeface="DejaVu Sans"/>
              </a:rPr>
              <a:t>        </a:t>
            </a:r>
            <a:r>
              <a:rPr b="0" lang="ru-RU" sz="2000" spc="-1" strike="noStrike">
                <a:solidFill>
                  <a:srgbClr val="ffffff"/>
                </a:solidFill>
                <a:latin typeface="Impact"/>
                <a:ea typeface="DejaVu Sans"/>
              </a:rPr>
              <a:t>г. Новосибирск</a:t>
            </a:r>
            <a:r>
              <a:rPr b="0" lang="ru-RU" sz="2000" spc="-1" strike="noStrike">
                <a:solidFill>
                  <a:srgbClr val="c9211e"/>
                </a:solidFill>
                <a:latin typeface="Impact"/>
                <a:ea typeface="DejaVu Sans"/>
              </a:rPr>
              <a:t> </a:t>
            </a:r>
            <a:r>
              <a:rPr b="0" lang="ru-RU" sz="2000" spc="-1" strike="noStrike">
                <a:solidFill>
                  <a:srgbClr val="000000"/>
                </a:solidFill>
                <a:latin typeface="Impact"/>
                <a:ea typeface="DejaVu Sans"/>
              </a:rPr>
              <a:t>                                     </a:t>
            </a:r>
            <a:r>
              <a:rPr b="0" lang="ru-RU" sz="2000" spc="-1" strike="noStrike">
                <a:solidFill>
                  <a:srgbClr val="ffff00"/>
                </a:solidFill>
                <a:latin typeface="Impact"/>
                <a:ea typeface="DejaVu Sans"/>
              </a:rPr>
              <a:t>  </a:t>
            </a:r>
            <a:r>
              <a:rPr b="0" lang="ru-RU" sz="2000" spc="-1" strike="noStrike">
                <a:solidFill>
                  <a:srgbClr val="ffffff"/>
                </a:solidFill>
                <a:latin typeface="Impact"/>
                <a:ea typeface="DejaVu Sans"/>
              </a:rPr>
              <a:t>г. Пермь</a:t>
            </a:r>
            <a:r>
              <a:rPr b="0" lang="ru-RU" sz="2000" spc="-1" strike="noStrike">
                <a:solidFill>
                  <a:srgbClr val="ffff00"/>
                </a:solidFill>
                <a:latin typeface="Impact"/>
                <a:ea typeface="DejaVu Sans"/>
              </a:rPr>
              <a:t>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Impact"/>
                <a:ea typeface="DejaVu Sans"/>
              </a:rPr>
              <a:t>  </a:t>
            </a:r>
            <a:r>
              <a:rPr b="0" lang="ru-RU" sz="2000" spc="-1" strike="noStrike">
                <a:solidFill>
                  <a:srgbClr val="ffff00"/>
                </a:solidFill>
                <a:latin typeface="Impact"/>
                <a:ea typeface="DejaVu Sans"/>
              </a:rPr>
              <a:t>   </a:t>
            </a:r>
            <a:r>
              <a:rPr b="0" lang="ru-RU" sz="2000" spc="-1" strike="noStrike">
                <a:solidFill>
                  <a:srgbClr val="ffffff"/>
                </a:solidFill>
                <a:latin typeface="Impact"/>
                <a:ea typeface="DejaVu Sans"/>
              </a:rPr>
              <a:t>г. Санкт-Петербург</a:t>
            </a:r>
            <a:r>
              <a:rPr b="0" lang="ru-RU" sz="2000" spc="-1" strike="noStrike">
                <a:solidFill>
                  <a:srgbClr val="000000"/>
                </a:solidFill>
                <a:latin typeface="Impact"/>
                <a:ea typeface="DejaVu Sans"/>
              </a:rPr>
              <a:t>                                 </a:t>
            </a:r>
            <a:r>
              <a:rPr b="0" lang="ru-RU" sz="2000" spc="-1" strike="noStrike">
                <a:solidFill>
                  <a:srgbClr val="ffff00"/>
                </a:solidFill>
                <a:latin typeface="Impact"/>
                <a:ea typeface="DejaVu Sans"/>
              </a:rPr>
              <a:t>  </a:t>
            </a:r>
            <a:r>
              <a:rPr b="0" lang="ru-RU" sz="2000" spc="-1" strike="noStrike">
                <a:solidFill>
                  <a:srgbClr val="ffffff"/>
                </a:solidFill>
                <a:latin typeface="Impact"/>
                <a:ea typeface="DejaVu Sans"/>
              </a:rPr>
              <a:t>г. Саратов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88" name="Рисунок 9" descr=""/>
          <p:cNvPicPr/>
          <p:nvPr/>
        </p:nvPicPr>
        <p:blipFill>
          <a:blip r:embed="rId4"/>
          <a:stretch/>
        </p:blipFill>
        <p:spPr>
          <a:xfrm>
            <a:off x="1286280" y="1498320"/>
            <a:ext cx="1422720" cy="1565640"/>
          </a:xfrm>
          <a:prstGeom prst="rect">
            <a:avLst/>
          </a:prstGeom>
          <a:ln w="9360">
            <a:noFill/>
          </a:ln>
          <a:scene3d>
            <a:camera prst="orthographicFront"/>
            <a:lightRig dir="t" rig="threePt"/>
          </a:scene3d>
          <a:sp3d>
            <a:bevelT prst="angle"/>
          </a:sp3d>
        </p:spPr>
      </p:pic>
      <p:pic>
        <p:nvPicPr>
          <p:cNvPr id="89" name="Рисунок 10" descr=""/>
          <p:cNvPicPr/>
          <p:nvPr/>
        </p:nvPicPr>
        <p:blipFill>
          <a:blip r:embed="rId5"/>
          <a:stretch/>
        </p:blipFill>
        <p:spPr>
          <a:xfrm>
            <a:off x="5929560" y="1427040"/>
            <a:ext cx="1494000" cy="1565640"/>
          </a:xfrm>
          <a:prstGeom prst="rect">
            <a:avLst/>
          </a:prstGeom>
          <a:ln w="9360">
            <a:noFill/>
          </a:ln>
          <a:effectLst>
            <a:softEdge rad="31750"/>
          </a:effectLst>
          <a:scene3d>
            <a:camera prst="orthographicFront"/>
            <a:lightRig dir="t" rig="threePt"/>
          </a:scene3d>
          <a:sp3d>
            <a:bevelT prst="angle"/>
          </a:sp3d>
        </p:spPr>
      </p:pic>
      <p:pic>
        <p:nvPicPr>
          <p:cNvPr id="90" name="Рисунок 12" descr=""/>
          <p:cNvPicPr/>
          <p:nvPr/>
        </p:nvPicPr>
        <p:blipFill>
          <a:blip r:embed="rId6"/>
          <a:stretch/>
        </p:blipFill>
        <p:spPr>
          <a:xfrm>
            <a:off x="1214280" y="3927240"/>
            <a:ext cx="1565640" cy="1565640"/>
          </a:xfrm>
          <a:prstGeom prst="rect">
            <a:avLst/>
          </a:prstGeom>
          <a:ln w="9360">
            <a:noFill/>
          </a:ln>
          <a:scene3d>
            <a:camera prst="orthographicFront"/>
            <a:lightRig dir="t" rig="threePt"/>
          </a:scene3d>
          <a:sp3d>
            <a:bevelT prst="angle"/>
          </a:sp3d>
        </p:spPr>
      </p:pic>
      <p:pic>
        <p:nvPicPr>
          <p:cNvPr id="91" name="Рисунок 11" descr=""/>
          <p:cNvPicPr/>
          <p:nvPr/>
        </p:nvPicPr>
        <p:blipFill>
          <a:blip r:embed="rId7"/>
          <a:stretch/>
        </p:blipFill>
        <p:spPr>
          <a:xfrm>
            <a:off x="5929200" y="3927240"/>
            <a:ext cx="1565640" cy="1636920"/>
          </a:xfrm>
          <a:prstGeom prst="rect">
            <a:avLst/>
          </a:prstGeom>
          <a:ln w="9360">
            <a:noFill/>
          </a:ln>
          <a:scene3d>
            <a:camera prst="orthographicFront"/>
            <a:lightRig dir="t" rig="threePt"/>
          </a:scene3d>
          <a:sp3d>
            <a:bevelT prst="angle"/>
          </a:sp3d>
        </p:spPr>
      </p:pic>
      <p:sp>
        <p:nvSpPr>
          <p:cNvPr id="92" name="CustomShape 3"/>
          <p:cNvSpPr/>
          <p:nvPr/>
        </p:nvSpPr>
        <p:spPr>
          <a:xfrm>
            <a:off x="1538280" y="5427000"/>
            <a:ext cx="622620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ff"/>
                </a:solidFill>
                <a:latin typeface="Impact"/>
                <a:ea typeface="DejaVu Sans"/>
              </a:rPr>
              <a:t>Военные институты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ff"/>
                </a:solidFill>
                <a:latin typeface="Impact"/>
                <a:ea typeface="DejaVu Sans"/>
              </a:rPr>
              <a:t>войск национальной гвардии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Новосибирский военный институт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имени генерала - армии И.К. Яковлева войск национальной гвардии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Российской Федерации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94" name="Picture 2_9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95" name="Рисунок 20_9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pic>
        <p:nvPicPr>
          <p:cNvPr id="96" name="Picture 4" descr=""/>
          <p:cNvPicPr/>
          <p:nvPr/>
        </p:nvPicPr>
        <p:blipFill>
          <a:blip r:embed="rId4"/>
          <a:stretch/>
        </p:blipFill>
        <p:spPr>
          <a:xfrm>
            <a:off x="72000" y="1035720"/>
            <a:ext cx="2495160" cy="26370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7" name="Picture 13" descr=""/>
          <p:cNvPicPr/>
          <p:nvPr/>
        </p:nvPicPr>
        <p:blipFill>
          <a:blip r:embed="rId5"/>
          <a:stretch/>
        </p:blipFill>
        <p:spPr>
          <a:xfrm>
            <a:off x="2429280" y="1500120"/>
            <a:ext cx="4137120" cy="27262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8" name="Picture 6" descr=""/>
          <p:cNvPicPr/>
          <p:nvPr/>
        </p:nvPicPr>
        <p:blipFill>
          <a:blip r:embed="rId6"/>
          <a:stretch/>
        </p:blipFill>
        <p:spPr>
          <a:xfrm>
            <a:off x="5821920" y="1034280"/>
            <a:ext cx="3279960" cy="24552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9" name="Picture 8" descr=""/>
          <p:cNvPicPr/>
          <p:nvPr/>
        </p:nvPicPr>
        <p:blipFill>
          <a:blip r:embed="rId7"/>
          <a:stretch/>
        </p:blipFill>
        <p:spPr>
          <a:xfrm>
            <a:off x="285480" y="3572640"/>
            <a:ext cx="2460960" cy="184176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0" name="Picture 7" descr=""/>
          <p:cNvPicPr/>
          <p:nvPr/>
        </p:nvPicPr>
        <p:blipFill>
          <a:blip r:embed="rId8"/>
          <a:stretch/>
        </p:blipFill>
        <p:spPr>
          <a:xfrm>
            <a:off x="2645280" y="4001040"/>
            <a:ext cx="2784960" cy="185112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1" name="Picture 2" descr=""/>
          <p:cNvPicPr/>
          <p:nvPr/>
        </p:nvPicPr>
        <p:blipFill>
          <a:blip r:embed="rId9"/>
          <a:stretch/>
        </p:blipFill>
        <p:spPr>
          <a:xfrm>
            <a:off x="5288040" y="3537000"/>
            <a:ext cx="3208680" cy="21330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02" name="CustomShape 2"/>
          <p:cNvSpPr/>
          <p:nvPr/>
        </p:nvSpPr>
        <p:spPr>
          <a:xfrm>
            <a:off x="2556000" y="936000"/>
            <a:ext cx="3341880" cy="561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latin typeface="Impact"/>
                <a:ea typeface="DejaVu Sans"/>
              </a:rPr>
              <a:t>Г. </a:t>
            </a:r>
            <a:r>
              <a:rPr b="0" lang="ru-RU" sz="3200" spc="-1" strike="noStrike">
                <a:solidFill>
                  <a:srgbClr val="ffffff"/>
                </a:solidFill>
                <a:latin typeface="Impact"/>
                <a:ea typeface="DejaVu Sans"/>
              </a:rPr>
              <a:t>Новосибирск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СПЕЦИАЛЬНОСТИ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04" name="Picture 2_4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05" name="Рисунок 20_4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06" name="CustomShape 2"/>
          <p:cNvSpPr/>
          <p:nvPr/>
        </p:nvSpPr>
        <p:spPr>
          <a:xfrm>
            <a:off x="482400" y="1205640"/>
            <a:ext cx="8370360" cy="455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«Правовое обеспечение национальной безопасности»</a:t>
            </a: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(командный профиль)</a:t>
            </a:r>
            <a:br/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Квалификация – Юрист.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Срок обучения – 5 лет.</a:t>
            </a:r>
            <a:br/>
            <a:r>
              <a:rPr b="0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«Перевод и переводоведение»</a:t>
            </a: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факультет (разведывательный)</a:t>
            </a:r>
            <a:br/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Квалификация – Лингвист-переводчик.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Срок обучения – 5 лет.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ТРЕБОВАНИЯ К ПОСТУПАЮЩИМ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08" name="Picture 2_16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09" name="Рисунок 20_12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10" name="CustomShape 2"/>
          <p:cNvSpPr/>
          <p:nvPr/>
        </p:nvSpPr>
        <p:spPr>
          <a:xfrm>
            <a:off x="360000" y="936000"/>
            <a:ext cx="8566920" cy="482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«Правовое обеспечение национальной безопасности»</a:t>
            </a:r>
            <a:r>
              <a:rPr b="0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br/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Русский язык — 36 баллов;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История — 32 балла;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Обществознание — 42 балла (дополнительно устный экзамен);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баллов.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«Перевод и переводоведение»</a:t>
            </a: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br/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Русский язык — 36 баллов;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История — 32 балла;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Иностранный язык — 22 балла (дополнительно устный и письменный (тестирование) экзамены);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ТРЕБОВАНИЯ К ПОСТУПАЮЩИМ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12" name="Picture 2_17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13" name="Рисунок 20_13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14" name="CustomShape 2"/>
          <p:cNvSpPr/>
          <p:nvPr/>
        </p:nvSpPr>
        <p:spPr>
          <a:xfrm>
            <a:off x="360000" y="936000"/>
            <a:ext cx="8566920" cy="482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«Нормативы кандидатам для сдачи физической подготовки»</a:t>
            </a:r>
            <a:r>
              <a:rPr b="0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</p:txBody>
      </p:sp>
      <p:graphicFrame>
        <p:nvGraphicFramePr>
          <p:cNvPr id="115" name="Table 3"/>
          <p:cNvGraphicFramePr/>
          <p:nvPr/>
        </p:nvGraphicFramePr>
        <p:xfrm>
          <a:off x="432000" y="2014560"/>
          <a:ext cx="8271000" cy="4249080"/>
        </p:xfrm>
        <a:graphic>
          <a:graphicData uri="http://schemas.openxmlformats.org/drawingml/2006/table">
            <a:tbl>
              <a:tblPr/>
              <a:tblGrid>
                <a:gridCol w="633960"/>
                <a:gridCol w="2403000"/>
                <a:gridCol w="1363320"/>
                <a:gridCol w="1337040"/>
                <a:gridCol w="2534040"/>
              </a:tblGrid>
              <a:tr h="1061640"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№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п/п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Наименование упражнения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«Отлично»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«Хорошо»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«Удовлетворительно»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1061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Бег на 100 метров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13.6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14.2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14.8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061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2.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Подтягивание на перекладине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7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0645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3.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Бег на 3 км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12 м. 00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12 м. 45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13 м. 30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Саратовский военный Краснознаменный институт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войск национальной гвардии Российской Федерации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17" name="Picture 2_11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18" name="Рисунок 20_11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pic>
        <p:nvPicPr>
          <p:cNvPr id="119" name="Picture 2_0" descr=""/>
          <p:cNvPicPr/>
          <p:nvPr/>
        </p:nvPicPr>
        <p:blipFill>
          <a:blip r:embed="rId4"/>
          <a:stretch/>
        </p:blipFill>
        <p:spPr>
          <a:xfrm>
            <a:off x="2571840" y="1404360"/>
            <a:ext cx="4073400" cy="27086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20" name="Picture 5" descr=""/>
          <p:cNvPicPr/>
          <p:nvPr/>
        </p:nvPicPr>
        <p:blipFill>
          <a:blip r:embed="rId5"/>
          <a:stretch/>
        </p:blipFill>
        <p:spPr>
          <a:xfrm>
            <a:off x="0" y="2533320"/>
            <a:ext cx="3429000" cy="22798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21" name="Picture 4_0" descr=""/>
          <p:cNvPicPr/>
          <p:nvPr/>
        </p:nvPicPr>
        <p:blipFill>
          <a:blip r:embed="rId6"/>
          <a:stretch/>
        </p:blipFill>
        <p:spPr>
          <a:xfrm>
            <a:off x="2786040" y="3998880"/>
            <a:ext cx="3208680" cy="21330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22" name="Picture 6_0" descr=""/>
          <p:cNvPicPr/>
          <p:nvPr/>
        </p:nvPicPr>
        <p:blipFill>
          <a:blip r:embed="rId7"/>
          <a:stretch/>
        </p:blipFill>
        <p:spPr>
          <a:xfrm>
            <a:off x="5572440" y="2564280"/>
            <a:ext cx="3351600" cy="22280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23" name="CustomShape 2"/>
          <p:cNvSpPr/>
          <p:nvPr/>
        </p:nvSpPr>
        <p:spPr>
          <a:xfrm>
            <a:off x="3456000" y="864000"/>
            <a:ext cx="3189960" cy="56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latin typeface="Impact"/>
                <a:ea typeface="DejaVu Sans"/>
              </a:rPr>
              <a:t>Г. </a:t>
            </a:r>
            <a:r>
              <a:rPr b="0" lang="ru-RU" sz="3200" spc="-1" strike="noStrike">
                <a:solidFill>
                  <a:srgbClr val="ffffff"/>
                </a:solidFill>
                <a:latin typeface="Impact"/>
                <a:ea typeface="DejaVu Sans"/>
              </a:rPr>
              <a:t>Саратов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СПЕЦИАЛЬНОСТЬ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25" name="Picture 2_2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26" name="Рисунок 20_0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27" name="CustomShape 2"/>
          <p:cNvSpPr/>
          <p:nvPr/>
        </p:nvSpPr>
        <p:spPr>
          <a:xfrm>
            <a:off x="482400" y="1205640"/>
            <a:ext cx="8370360" cy="455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«Правовое обеспечение национальной безопасности»</a:t>
            </a: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(командный профиль)</a:t>
            </a:r>
            <a:br/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Квалификация – Юрист.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Срок обучения – 5 лет.</a:t>
            </a:r>
            <a:br/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ТРЕБОВАНИЯ К ПОСТУПАЮЩИМ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29" name="Picture 2_19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30" name="Рисунок 20_15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31" name="CustomShape 2"/>
          <p:cNvSpPr/>
          <p:nvPr/>
        </p:nvSpPr>
        <p:spPr>
          <a:xfrm>
            <a:off x="396000" y="1656000"/>
            <a:ext cx="8566920" cy="482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«Правовое обеспечение национальной безопасности»</a:t>
            </a:r>
            <a:r>
              <a:rPr b="0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br/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Русский язык — 36 баллов;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История — 32 балла;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Обществознание — 42 балла (дополнительно устный экзамен);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ТРЕБОВАНИЯ К ПОСТУПАЮЩИМ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33" name="Picture 2_18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34" name="Рисунок 20_14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35" name="CustomShape 2"/>
          <p:cNvSpPr/>
          <p:nvPr/>
        </p:nvSpPr>
        <p:spPr>
          <a:xfrm>
            <a:off x="360000" y="936000"/>
            <a:ext cx="8566920" cy="482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«Нормативы кандидатам для сдачи физической подготовки»</a:t>
            </a:r>
            <a:r>
              <a:rPr b="0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</p:txBody>
      </p:sp>
      <p:graphicFrame>
        <p:nvGraphicFramePr>
          <p:cNvPr id="136" name="Table 3"/>
          <p:cNvGraphicFramePr/>
          <p:nvPr/>
        </p:nvGraphicFramePr>
        <p:xfrm>
          <a:off x="432000" y="2014560"/>
          <a:ext cx="8271000" cy="4249080"/>
        </p:xfrm>
        <a:graphic>
          <a:graphicData uri="http://schemas.openxmlformats.org/drawingml/2006/table">
            <a:tbl>
              <a:tblPr/>
              <a:tblGrid>
                <a:gridCol w="633960"/>
                <a:gridCol w="2403000"/>
                <a:gridCol w="1363320"/>
                <a:gridCol w="1337040"/>
                <a:gridCol w="2534040"/>
              </a:tblGrid>
              <a:tr h="1061640"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№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п/п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Наименование упражнения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«Отлично»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«Хорошо»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«Удовлетворительно»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1061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Бег на 100 метров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13.6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14.2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14.8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061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2.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Подтягивание на перекладине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11 раз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9 раз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7 раз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0645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3.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Бег на 3 км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12 м. 00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12 м. 45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13 м. 30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1440" y="3024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Санкт-Петербургский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военный институт войск национальной гвардии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Российской Федерации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38" name="Picture 2_3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39" name="Рисунок 20_2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pic>
        <p:nvPicPr>
          <p:cNvPr id="140" name="Picture 7_0" descr=""/>
          <p:cNvPicPr/>
          <p:nvPr/>
        </p:nvPicPr>
        <p:blipFill>
          <a:blip r:embed="rId4"/>
          <a:stretch/>
        </p:blipFill>
        <p:spPr>
          <a:xfrm>
            <a:off x="141840" y="2073240"/>
            <a:ext cx="2613600" cy="173736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41" name="Picture 6_1" descr=""/>
          <p:cNvPicPr/>
          <p:nvPr/>
        </p:nvPicPr>
        <p:blipFill>
          <a:blip r:embed="rId5"/>
          <a:stretch/>
        </p:blipFill>
        <p:spPr>
          <a:xfrm>
            <a:off x="2465640" y="1354320"/>
            <a:ext cx="3999960" cy="29944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42" name="Picture 5_0" descr=""/>
          <p:cNvPicPr/>
          <p:nvPr/>
        </p:nvPicPr>
        <p:blipFill>
          <a:blip r:embed="rId6"/>
          <a:stretch/>
        </p:blipFill>
        <p:spPr>
          <a:xfrm>
            <a:off x="6120000" y="1872000"/>
            <a:ext cx="2613600" cy="173736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43" name="Picture 3" descr=""/>
          <p:cNvPicPr/>
          <p:nvPr/>
        </p:nvPicPr>
        <p:blipFill>
          <a:blip r:embed="rId7"/>
          <a:stretch/>
        </p:blipFill>
        <p:spPr>
          <a:xfrm>
            <a:off x="609120" y="3783240"/>
            <a:ext cx="2613600" cy="173736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44" name="Picture 2_5" descr=""/>
          <p:cNvPicPr/>
          <p:nvPr/>
        </p:nvPicPr>
        <p:blipFill>
          <a:blip r:embed="rId8"/>
          <a:stretch/>
        </p:blipFill>
        <p:spPr>
          <a:xfrm>
            <a:off x="3225600" y="3445560"/>
            <a:ext cx="2935800" cy="195156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45" name="Picture 4_1" descr=""/>
          <p:cNvPicPr/>
          <p:nvPr/>
        </p:nvPicPr>
        <p:blipFill>
          <a:blip r:embed="rId9"/>
          <a:stretch/>
        </p:blipFill>
        <p:spPr>
          <a:xfrm>
            <a:off x="6168600" y="3745440"/>
            <a:ext cx="2756520" cy="165168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46" name="CustomShape 2"/>
          <p:cNvSpPr/>
          <p:nvPr/>
        </p:nvSpPr>
        <p:spPr>
          <a:xfrm>
            <a:off x="2520000" y="5627160"/>
            <a:ext cx="4261320" cy="56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latin typeface="Impact"/>
                <a:ea typeface="DejaVu Sans"/>
              </a:rPr>
              <a:t>Г. </a:t>
            </a:r>
            <a:r>
              <a:rPr b="0" lang="ru-RU" sz="3200" spc="-1" strike="noStrike">
                <a:solidFill>
                  <a:srgbClr val="ffffff"/>
                </a:solidFill>
                <a:latin typeface="Impact"/>
                <a:ea typeface="DejaVu Sans"/>
              </a:rPr>
              <a:t>Санкт-Петербург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СПЕЦИАЛЬНОСТИ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48" name="Picture 2_6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49" name="Рисунок 20_3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50" name="CustomShape 2"/>
          <p:cNvSpPr/>
          <p:nvPr/>
        </p:nvSpPr>
        <p:spPr>
          <a:xfrm>
            <a:off x="144000" y="720000"/>
            <a:ext cx="8927280" cy="518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Правовое обеспечение национальной безопасности»</a:t>
            </a:r>
            <a:r>
              <a:rPr b="0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(командный профиль)</a:t>
            </a:r>
            <a:br/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Квалификация – Юрист. 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Срок обучения – 5 лет.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«Психология служебной деятельности»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факультет 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(морально-психологического обеспечения) </a:t>
            </a:r>
            <a:br/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Квалификация — Психолог. 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Срок обучения – 5 лет.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«Военно-политическая работа»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факультет 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(морально-психологического обеспечения) </a:t>
            </a:r>
            <a:br/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Квалификация — Специалист в области военно-политической 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работы. Преподаватель. </a:t>
            </a:r>
            <a:endParaRPr b="0" lang="ru-RU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Срок обучения – 5 лет.</a:t>
            </a:r>
            <a:br/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ТРЕБОВАНИЯ К ПОСТУПАЮЩИМ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52" name="Picture 2_20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53" name="Рисунок 20_16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54" name="CustomShape 2"/>
          <p:cNvSpPr/>
          <p:nvPr/>
        </p:nvSpPr>
        <p:spPr>
          <a:xfrm>
            <a:off x="482400" y="792000"/>
            <a:ext cx="8370360" cy="496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00"/>
                </a:solidFill>
                <a:latin typeface="Calibri"/>
                <a:ea typeface="DejaVu Sans"/>
              </a:rPr>
              <a:t>«Правовое обеспечение национальной безопасности»</a:t>
            </a:r>
            <a:r>
              <a:rPr b="0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br/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Русский язык — 36 баллов;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История — 32 балла;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Обществознание — 42 балла (дополнительно устный экзамен);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баллов.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00"/>
                </a:solidFill>
                <a:latin typeface="Calibri"/>
                <a:ea typeface="DejaVu Sans"/>
              </a:rPr>
              <a:t>«Психология служебной деятельности»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br/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Русский язык — 36 баллов;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Биология — 36 балла;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Обществознание — 42 балла (дополнительно устный экзамен);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баллов.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00"/>
                </a:solidFill>
                <a:latin typeface="Calibri"/>
                <a:ea typeface="DejaVu Sans"/>
              </a:rPr>
              <a:t>«Военно-политическая работа»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br/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Русский язык — 36 баллов;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История — 32 балла;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Обществознание — 42 балла (дополнительно устный экзамен);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баллов.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br/>
            <a:endParaRPr b="0" lang="ru-RU" sz="1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ТРЕБОВАНИЯ К ПОСТУПАЮЩИМ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56" name="Picture 2_21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57" name="Рисунок 20_17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58" name="CustomShape 2"/>
          <p:cNvSpPr/>
          <p:nvPr/>
        </p:nvSpPr>
        <p:spPr>
          <a:xfrm>
            <a:off x="360000" y="936000"/>
            <a:ext cx="8566920" cy="482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«Нормативы кандидатам для сдачи физической подготовки»</a:t>
            </a:r>
            <a:r>
              <a:rPr b="0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</p:txBody>
      </p:sp>
      <p:graphicFrame>
        <p:nvGraphicFramePr>
          <p:cNvPr id="159" name="Table 3"/>
          <p:cNvGraphicFramePr/>
          <p:nvPr/>
        </p:nvGraphicFramePr>
        <p:xfrm>
          <a:off x="432000" y="2014560"/>
          <a:ext cx="8271000" cy="4249080"/>
        </p:xfrm>
        <a:graphic>
          <a:graphicData uri="http://schemas.openxmlformats.org/drawingml/2006/table">
            <a:tbl>
              <a:tblPr/>
              <a:tblGrid>
                <a:gridCol w="633960"/>
                <a:gridCol w="2403000"/>
                <a:gridCol w="1363320"/>
                <a:gridCol w="1337040"/>
                <a:gridCol w="2534040"/>
              </a:tblGrid>
              <a:tr h="1061640"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№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п/п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Наименование упражнения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«Отлично»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«Хорошо»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«Удовлетворительно»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1061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Бег на 100 метров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13.6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14.2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14.8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061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2.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Подтягивание на перекладине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11 раз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9 раз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7 раз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0645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3.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Бег на 3 км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12 м. 00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12 м. 45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13 м. 30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1440" y="3024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Пермский военный институт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войск национальной гвардии Российской Федерации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61" name="Picture 2_10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62" name="Рисунок 20_6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pic>
        <p:nvPicPr>
          <p:cNvPr id="163" name="Picture 2_7" descr=""/>
          <p:cNvPicPr/>
          <p:nvPr/>
        </p:nvPicPr>
        <p:blipFill>
          <a:blip r:embed="rId4"/>
          <a:stretch/>
        </p:blipFill>
        <p:spPr>
          <a:xfrm>
            <a:off x="214200" y="1071720"/>
            <a:ext cx="3421440" cy="22802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64" name="Picture 8_0" descr=""/>
          <p:cNvPicPr/>
          <p:nvPr/>
        </p:nvPicPr>
        <p:blipFill>
          <a:blip r:embed="rId5"/>
          <a:stretch/>
        </p:blipFill>
        <p:spPr>
          <a:xfrm>
            <a:off x="357480" y="3000600"/>
            <a:ext cx="2671560" cy="178020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65" name="Picture 7_1" descr=""/>
          <p:cNvPicPr/>
          <p:nvPr/>
        </p:nvPicPr>
        <p:blipFill>
          <a:blip r:embed="rId6"/>
          <a:stretch/>
        </p:blipFill>
        <p:spPr>
          <a:xfrm>
            <a:off x="1571760" y="4357440"/>
            <a:ext cx="2923200" cy="206100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66" name="Picture 4_2" descr=""/>
          <p:cNvPicPr/>
          <p:nvPr/>
        </p:nvPicPr>
        <p:blipFill>
          <a:blip r:embed="rId7"/>
          <a:stretch/>
        </p:blipFill>
        <p:spPr>
          <a:xfrm>
            <a:off x="4286160" y="4357080"/>
            <a:ext cx="2993040" cy="199440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67" name="Picture 5_1" descr=""/>
          <p:cNvPicPr/>
          <p:nvPr/>
        </p:nvPicPr>
        <p:blipFill>
          <a:blip r:embed="rId8"/>
          <a:stretch/>
        </p:blipFill>
        <p:spPr>
          <a:xfrm>
            <a:off x="6001200" y="3143520"/>
            <a:ext cx="2968920" cy="197532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68" name="Picture 3_0" descr=""/>
          <p:cNvPicPr/>
          <p:nvPr/>
        </p:nvPicPr>
        <p:blipFill>
          <a:blip r:embed="rId9"/>
          <a:stretch/>
        </p:blipFill>
        <p:spPr>
          <a:xfrm flipH="1">
            <a:off x="5414400" y="1096200"/>
            <a:ext cx="3447000" cy="22802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69" name="Picture 6_2" descr=""/>
          <p:cNvPicPr/>
          <p:nvPr/>
        </p:nvPicPr>
        <p:blipFill>
          <a:blip r:embed="rId10"/>
          <a:stretch/>
        </p:blipFill>
        <p:spPr>
          <a:xfrm>
            <a:off x="2996280" y="2376000"/>
            <a:ext cx="3002040" cy="200052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70" name="CustomShape 2"/>
          <p:cNvSpPr/>
          <p:nvPr/>
        </p:nvSpPr>
        <p:spPr>
          <a:xfrm>
            <a:off x="3601080" y="1260000"/>
            <a:ext cx="1875240" cy="206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ffffff"/>
                </a:solidFill>
                <a:latin typeface="Impact"/>
                <a:ea typeface="DejaVu Sans"/>
              </a:rPr>
              <a:t>Г.</a:t>
            </a:r>
            <a:r>
              <a:rPr b="0" lang="ru-RU" sz="3200" spc="-1" strike="noStrike">
                <a:solidFill>
                  <a:srgbClr val="ffffff"/>
                </a:solidFill>
                <a:latin typeface="Impact"/>
                <a:ea typeface="DejaVu Sans"/>
              </a:rPr>
              <a:t>Пермь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СПЕЦИАЛЬНОСТИ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72" name="Picture 2_8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73" name="Рисунок 20_5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74" name="CustomShape 2"/>
          <p:cNvSpPr/>
          <p:nvPr/>
        </p:nvSpPr>
        <p:spPr>
          <a:xfrm>
            <a:off x="482400" y="792000"/>
            <a:ext cx="8370360" cy="496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«Транспортные средства специального назначения»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факультет технического обеспечения </a:t>
            </a:r>
            <a:br/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 «Стрелково-пушечное, артиллерийское и ракетное оружие»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факультет артиллерийского вооружения </a:t>
            </a:r>
            <a:br/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 «Инфокоммуникационные технологии и системы связи»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Уровень высшего образования – прикладной бакалавр. 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100" spc="-1" strike="noStrike">
                <a:solidFill>
                  <a:srgbClr val="c9211e"/>
                </a:solidFill>
                <a:latin typeface="Calibri"/>
                <a:ea typeface="DejaVu Sans"/>
              </a:rPr>
              <a:t>Срок обучения – 4 года.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факультет связи</a:t>
            </a:r>
            <a:br/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 «Специальные радиотехнические системы»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факультет инженерного обеспечения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«Наземные транспортно-технологические средства»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факультет инженерного обеспечения</a:t>
            </a:r>
            <a:br/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 «Биология» специализация «Кинология»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факультет кинологический</a:t>
            </a:r>
            <a:br/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Уровень высшего образования – бакалавриат. </a:t>
            </a:r>
            <a:r>
              <a:rPr b="0" lang="ru-RU" sz="2100" spc="-1" strike="noStrike">
                <a:solidFill>
                  <a:srgbClr val="c9211e"/>
                </a:solidFill>
                <a:latin typeface="Calibri"/>
                <a:ea typeface="DejaVu Sans"/>
              </a:rPr>
              <a:t>Срок обучения – 4 года.</a:t>
            </a:r>
            <a:br/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 «Тыловое обеспечение»</a:t>
            </a:r>
            <a:r>
              <a:rPr b="0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100" spc="-1" strike="noStrike">
                <a:solidFill>
                  <a:srgbClr val="ffffff"/>
                </a:solidFill>
                <a:latin typeface="Calibri"/>
                <a:ea typeface="DejaVu Sans"/>
              </a:rPr>
              <a:t>факультет тыла </a:t>
            </a:r>
            <a:br/>
            <a:endParaRPr b="0" lang="ru-RU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СПЕЦИАЛЬНОСТИ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76" name="Picture 2_24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77" name="Рисунок 20_20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78" name="CustomShape 2"/>
          <p:cNvSpPr/>
          <p:nvPr/>
        </p:nvSpPr>
        <p:spPr>
          <a:xfrm>
            <a:off x="482400" y="792000"/>
            <a:ext cx="8370360" cy="496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«Транспортные средства специального назначения»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  <a:ea typeface="DejaVu Sans"/>
              </a:rPr>
              <a:t>- 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математика — 27 баллов;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- русский язык — 36 баллов;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Дополнительно экзамен по физике (устно).</a:t>
            </a:r>
            <a:br/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 «Стрелково-пушечное, артиллерийское и ракетное оружие»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  <a:ea typeface="DejaVu Sans"/>
              </a:rPr>
              <a:t>- 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математика — 27 баллов;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- русский язык — 36 баллов;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Дополнительно экзамен по физике (устно).</a:t>
            </a:r>
            <a:br/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 «Инфокоммуникационные технологии и системы связи»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Arial"/>
                <a:ea typeface="DejaVu Sans"/>
              </a:rPr>
              <a:t>- 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математика (профильный уровень) — 27 баллов;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- русский язык — 36 баллов;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7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баллов;</a:t>
            </a:r>
            <a:endParaRPr b="0" lang="ru-RU" sz="1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Дополнительно экзамен по математике (устно).</a:t>
            </a:r>
            <a:br/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СПЕЦИАЛЬНОСТИ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80" name="Picture 2_25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81" name="Рисунок 20_21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82" name="CustomShape 2"/>
          <p:cNvSpPr/>
          <p:nvPr/>
        </p:nvSpPr>
        <p:spPr>
          <a:xfrm>
            <a:off x="482400" y="720000"/>
            <a:ext cx="8370360" cy="503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«Специальные радиотехнические системы»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- </a:t>
            </a: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математика (профильный уровень) — 27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- русский язык — 36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Дополнительно экзамен по математике (устно).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100" spc="-1" strike="noStrike">
                <a:solidFill>
                  <a:srgbClr val="ffff00"/>
                </a:solidFill>
                <a:latin typeface="Calibri"/>
                <a:ea typeface="DejaVu Sans"/>
              </a:rPr>
              <a:t>«Наземные транспортно-технологические средства»</a:t>
            </a:r>
            <a:endParaRPr b="0" lang="ru-RU" sz="21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- </a:t>
            </a: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математика (профильный уровень) — 27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- русский язык — 36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Дополнительно экзамен по математике (устно).</a:t>
            </a:r>
            <a:br/>
            <a:r>
              <a:rPr b="1" lang="ru-RU" sz="1800" spc="-1" strike="noStrike">
                <a:solidFill>
                  <a:srgbClr val="ffff00"/>
                </a:solidFill>
                <a:latin typeface="Calibri"/>
                <a:ea typeface="DejaVu Sans"/>
              </a:rPr>
              <a:t> «Биология» специализация «Кинология»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Результаты ЕГЭ по общеобразовательным предметам: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- биология</a:t>
            </a: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 — 36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- русский язык — 36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Дополнительно экзамен по биологии (устно).</a:t>
            </a:r>
            <a:br/>
            <a:r>
              <a:rPr b="1" lang="ru-RU" sz="1800" spc="-1" strike="noStrike">
                <a:solidFill>
                  <a:srgbClr val="ffff00"/>
                </a:solidFill>
                <a:latin typeface="Calibri"/>
                <a:ea typeface="DejaVu Sans"/>
              </a:rPr>
              <a:t> «Тыловое обеспечение»</a:t>
            </a:r>
            <a:r>
              <a:rPr b="0" lang="ru-RU" sz="18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Arial"/>
                <a:ea typeface="DejaVu Sans"/>
              </a:rPr>
              <a:t>- </a:t>
            </a: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математика (профильный уровень) — 27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- русский язык — 36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Физическая подготовка — 30 баллов;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ffff"/>
                </a:solidFill>
                <a:latin typeface="Calibri"/>
                <a:ea typeface="DejaVu Sans"/>
              </a:rPr>
              <a:t>Дополнительно экзамен по математике (устно).</a:t>
            </a:r>
            <a:br/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ТРЕБОВАНИЯ К ПОСТУПАЮЩИМ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84" name="Picture 2_22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85" name="Рисунок 20_18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86" name="CustomShape 2"/>
          <p:cNvSpPr/>
          <p:nvPr/>
        </p:nvSpPr>
        <p:spPr>
          <a:xfrm>
            <a:off x="360000" y="936000"/>
            <a:ext cx="8566920" cy="482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«Нормативы кандидатам для сдачи физической подготовки»</a:t>
            </a:r>
            <a:r>
              <a:rPr b="0" lang="ru-RU" sz="3200" spc="-1" strike="noStrike">
                <a:solidFill>
                  <a:srgbClr val="ffff00"/>
                </a:solidFill>
                <a:latin typeface="Calibri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pc="-1" strike="noStrike">
              <a:latin typeface="Arial"/>
            </a:endParaRPr>
          </a:p>
        </p:txBody>
      </p:sp>
      <p:graphicFrame>
        <p:nvGraphicFramePr>
          <p:cNvPr id="187" name="Table 3"/>
          <p:cNvGraphicFramePr/>
          <p:nvPr/>
        </p:nvGraphicFramePr>
        <p:xfrm>
          <a:off x="432000" y="2014560"/>
          <a:ext cx="8271000" cy="4249080"/>
        </p:xfrm>
        <a:graphic>
          <a:graphicData uri="http://schemas.openxmlformats.org/drawingml/2006/table">
            <a:tbl>
              <a:tblPr/>
              <a:tblGrid>
                <a:gridCol w="633960"/>
                <a:gridCol w="2403000"/>
                <a:gridCol w="1363320"/>
                <a:gridCol w="1337040"/>
                <a:gridCol w="2534040"/>
              </a:tblGrid>
              <a:tr h="1061640"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№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п/п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Наименование упражнения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«Отлично»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«Хорошо»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«Удовлетворительно»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1061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Бег на 100 метров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13.6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14.2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14.8 сек.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10616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2.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Подтягивание на перекладине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11 раз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9 раз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7 раз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10645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3.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Бег на 3 км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12 м. 00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12 м. 45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Arial"/>
                        </a:rPr>
                        <a:t>13 м. 30 с.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ОСНОВНЫЕ ТРЕБОВАНИЯ К КАНДИДАТАМ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89" name="Picture 2_12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90" name="Рисунок 20_7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91" name="CustomShape 2"/>
          <p:cNvSpPr/>
          <p:nvPr/>
        </p:nvSpPr>
        <p:spPr>
          <a:xfrm>
            <a:off x="482400" y="1080000"/>
            <a:ext cx="8370360" cy="467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ru-RU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        </a:t>
            </a: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В качестве кандидатов для зачисления в военный институт курсантами рассматриваются граждане мужского пола Российской Федерации, имеющие среднее (полное) общее или среднее профессиональное образование, прошедшие проверку в органах МВД Российской Федерации и ФСБ Российской Федерации в соответствии с законодательством Российской Федерации и имеющие допуск к сведениям составляющим государственную тайну из числа граждан, не проходивших военную службу – в возрасте от 16 до 22 лет.</a:t>
            </a:r>
            <a:endParaRPr b="0" lang="ru-RU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           </a:t>
            </a: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Лица из числа граждан, прошедших и не проходивших военную службу, изъявившие желание поступить в военный</a:t>
            </a:r>
            <a:r>
              <a:rPr b="1" lang="ru-RU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институт, подают</a:t>
            </a:r>
            <a:r>
              <a:rPr b="1" lang="ru-RU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1" lang="ru-RU" sz="2200" spc="-1" strike="noStrike">
                <a:solidFill>
                  <a:srgbClr val="ffff00"/>
                </a:solidFill>
                <a:latin typeface="Calibri"/>
                <a:ea typeface="DejaVu Sans"/>
              </a:rPr>
              <a:t>заявление в военный комиссариат муниципального образования и в территориальные органы Росгвардии до 1 апреля </a:t>
            </a: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текущего года поступления.</a:t>
            </a:r>
            <a:r>
              <a:rPr b="0" lang="ru-RU" sz="1800" spc="-1" strike="noStrike">
                <a:solidFill>
                  <a:srgbClr val="ffffff"/>
                </a:solidFill>
                <a:latin typeface="Calibri"/>
                <a:ea typeface="DejaVu Sans"/>
              </a:rPr>
              <a:t> </a:t>
            </a:r>
            <a:br/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ОСНОВНЫЕ ТРЕБОВАНИЯ К КАНДИДАТАМ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93" name="Picture 2_13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94" name="Рисунок 20_8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95" name="CustomShape 2"/>
          <p:cNvSpPr/>
          <p:nvPr/>
        </p:nvSpPr>
        <p:spPr>
          <a:xfrm>
            <a:off x="482400" y="758160"/>
            <a:ext cx="8370360" cy="499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       </a:t>
            </a:r>
            <a:r>
              <a:rPr b="1" lang="ru-RU" sz="2200" spc="-1" strike="noStrike">
                <a:solidFill>
                  <a:srgbClr val="000000"/>
                </a:solidFill>
                <a:latin typeface="Calibri"/>
                <a:ea typeface="DejaVu Sans"/>
              </a:rPr>
              <a:t>   </a:t>
            </a:r>
            <a:r>
              <a:rPr b="1" lang="ru-RU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1" lang="ru-RU" sz="1900" spc="-1" strike="noStrike">
                <a:solidFill>
                  <a:srgbClr val="ffffff"/>
                </a:solidFill>
                <a:latin typeface="Calibri"/>
                <a:ea typeface="DejaVu Sans"/>
              </a:rPr>
              <a:t>Документы кандидатов направляются в военный институт</a:t>
            </a:r>
            <a:r>
              <a:rPr b="1" lang="ru-RU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1" lang="ru-RU" sz="1900" spc="-1" strike="noStrike">
                <a:solidFill>
                  <a:srgbClr val="ffff00"/>
                </a:solidFill>
                <a:latin typeface="Calibri"/>
                <a:ea typeface="DejaVu Sans"/>
              </a:rPr>
              <a:t>до 20 мая либо к 1 июня </a:t>
            </a:r>
            <a:r>
              <a:rPr b="1" lang="ru-RU" sz="1900" spc="-1" strike="noStrike">
                <a:solidFill>
                  <a:srgbClr val="ffffff"/>
                </a:solidFill>
                <a:latin typeface="Calibri"/>
                <a:ea typeface="DejaVu Sans"/>
              </a:rPr>
              <a:t>текущего года поступления.</a:t>
            </a:r>
            <a:endParaRPr b="0" lang="ru-RU" sz="19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900" spc="-1" strike="noStrike">
                <a:solidFill>
                  <a:srgbClr val="ffffff"/>
                </a:solidFill>
                <a:latin typeface="Calibri"/>
                <a:ea typeface="DejaVu Sans"/>
              </a:rPr>
              <a:t>К заявлению прилагаются:</a:t>
            </a:r>
            <a:endParaRPr b="0" lang="ru-RU" sz="19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900" spc="-1" strike="noStrike">
                <a:solidFill>
                  <a:srgbClr val="ffff00"/>
                </a:solidFill>
                <a:latin typeface="Calibri"/>
                <a:ea typeface="DejaVu Sans"/>
              </a:rPr>
              <a:t>автобиография;</a:t>
            </a:r>
            <a:endParaRPr b="0" lang="ru-RU" sz="19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900" spc="-1" strike="noStrike">
                <a:solidFill>
                  <a:srgbClr val="ffff00"/>
                </a:solidFill>
                <a:latin typeface="Calibri"/>
                <a:ea typeface="DejaVu Sans"/>
              </a:rPr>
              <a:t>характеристика с места работы или учебы;</a:t>
            </a:r>
            <a:endParaRPr b="0" lang="ru-RU" sz="19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900" spc="-1" strike="noStrike">
                <a:solidFill>
                  <a:srgbClr val="ffff00"/>
                </a:solidFill>
                <a:latin typeface="Calibri"/>
                <a:ea typeface="DejaVu Sans"/>
              </a:rPr>
              <a:t>копия документа об образовании, а для не завершивших обучение сведения о текущей успеваемости;</a:t>
            </a:r>
            <a:endParaRPr b="0" lang="ru-RU" sz="19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900" spc="-1" strike="noStrike">
                <a:solidFill>
                  <a:srgbClr val="ffff00"/>
                </a:solidFill>
                <a:latin typeface="Calibri"/>
                <a:ea typeface="DejaVu Sans"/>
              </a:rPr>
              <a:t>три фотографии (размером 4,5х6 см);</a:t>
            </a:r>
            <a:endParaRPr b="0" lang="ru-RU" sz="19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900" spc="-1" strike="noStrike">
                <a:solidFill>
                  <a:srgbClr val="ffff00"/>
                </a:solidFill>
                <a:latin typeface="Calibri"/>
                <a:ea typeface="DejaVu Sans"/>
              </a:rPr>
              <a:t>материалы специальной проверки</a:t>
            </a:r>
            <a:r>
              <a:rPr b="1" lang="ru-RU" sz="1900" spc="-1" strike="noStrike">
                <a:solidFill>
                  <a:srgbClr val="c00000"/>
                </a:solidFill>
                <a:latin typeface="Calibri"/>
                <a:ea typeface="DejaVu Sans"/>
              </a:rPr>
              <a:t> </a:t>
            </a:r>
            <a:r>
              <a:rPr b="1" lang="ru-RU" sz="1900" spc="-1" strike="noStrike">
                <a:solidFill>
                  <a:srgbClr val="ffffff"/>
                </a:solidFill>
                <a:latin typeface="Calibri"/>
                <a:ea typeface="DejaVu Sans"/>
              </a:rPr>
              <a:t>МВД России и ФСБ России и его близких родственников, допуск к сведениям составляющим государственную тайну.</a:t>
            </a:r>
            <a:endParaRPr b="0" lang="ru-RU" sz="19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          </a:t>
            </a:r>
            <a:r>
              <a:rPr b="1" lang="ru-RU" sz="1900" spc="-1" strike="noStrike">
                <a:solidFill>
                  <a:srgbClr val="ffff00"/>
                </a:solidFill>
                <a:latin typeface="Calibri"/>
                <a:ea typeface="DejaVu Sans"/>
              </a:rPr>
              <a:t>Паспорт,</a:t>
            </a:r>
            <a:r>
              <a:rPr b="1" lang="ru-RU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1" lang="ru-RU" sz="1900" spc="-1" strike="noStrike">
                <a:solidFill>
                  <a:srgbClr val="ffffff"/>
                </a:solidFill>
                <a:latin typeface="Calibri"/>
                <a:ea typeface="DejaVu Sans"/>
              </a:rPr>
              <a:t>военный билет или</a:t>
            </a:r>
            <a:r>
              <a:rPr b="1" lang="ru-RU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1" lang="ru-RU" sz="1900" spc="-1" strike="noStrike">
                <a:solidFill>
                  <a:srgbClr val="ffff00"/>
                </a:solidFill>
                <a:latin typeface="Calibri"/>
                <a:ea typeface="DejaVu Sans"/>
              </a:rPr>
              <a:t>удостоверение гражданина, подлежащего призыву на военную службу и подлинный документ установленного образца об образовании, сведения о сдаче единого государственного экзамена и его результатах, </a:t>
            </a:r>
            <a:r>
              <a:rPr b="1" lang="ru-RU" sz="1900" spc="-1" strike="noStrike">
                <a:solidFill>
                  <a:srgbClr val="ffffff"/>
                </a:solidFill>
                <a:latin typeface="Calibri"/>
                <a:ea typeface="DejaVu Sans"/>
              </a:rPr>
              <a:t>сведения о наличии или отсутствии у поступающего результатов индивидуальных достижений (при наличии результатов индивидуальных достижений – с указанием сведений об указанных</a:t>
            </a:r>
            <a:r>
              <a:rPr b="1" lang="ru-RU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1" lang="ru-RU" sz="1900" spc="-1" strike="noStrike">
                <a:solidFill>
                  <a:srgbClr val="ffffff"/>
                </a:solidFill>
                <a:latin typeface="Calibri"/>
                <a:ea typeface="DejaVu Sans"/>
              </a:rPr>
              <a:t>достижениях),</a:t>
            </a:r>
            <a:r>
              <a:rPr b="1" lang="ru-RU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1" lang="ru-RU" sz="1900" spc="-1" strike="noStrike">
                <a:solidFill>
                  <a:srgbClr val="ffff00"/>
                </a:solidFill>
                <a:latin typeface="Calibri"/>
                <a:ea typeface="DejaVu Sans"/>
              </a:rPr>
              <a:t>а также оригиналы документов, удостоверяющих особые права поступления на учебу в вузы, </a:t>
            </a:r>
            <a:r>
              <a:rPr b="1" lang="ru-RU" sz="1900" spc="-1" strike="noStrike">
                <a:solidFill>
                  <a:srgbClr val="ffffff"/>
                </a:solidFill>
                <a:latin typeface="Calibri"/>
                <a:ea typeface="DejaVu Sans"/>
              </a:rPr>
              <a:t>установленные законодательством Российской Федерации, предоставляются кандидатом в приемную комиссию военного института по прибытии.</a:t>
            </a:r>
            <a:r>
              <a:rPr b="0" lang="ru-RU" sz="1900" spc="-1" strike="noStrike">
                <a:solidFill>
                  <a:srgbClr val="ffffff"/>
                </a:solidFill>
                <a:latin typeface="Calibri"/>
                <a:ea typeface="DejaVu Sans"/>
              </a:rPr>
              <a:t> </a:t>
            </a:r>
            <a:br/>
            <a:endParaRPr b="0" lang="ru-RU" sz="1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СОЦИАЛЬНЫЕ и ИНЫЕ ГАРАНТИИ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197" name="Picture 2_14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198" name="Рисунок 20_10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199" name="CustomShape 2"/>
          <p:cNvSpPr/>
          <p:nvPr/>
        </p:nvSpPr>
        <p:spPr>
          <a:xfrm>
            <a:off x="482400" y="758160"/>
            <a:ext cx="8370360" cy="499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Во время обучения курсанты обеспечиваются бесплатным питанием, проживанием, вещевым имуществом, </a:t>
            </a:r>
            <a:r>
              <a:rPr b="1" lang="ru-RU" sz="2200" spc="-1" strike="noStrike">
                <a:solidFill>
                  <a:srgbClr val="ffff00"/>
                </a:solidFill>
                <a:latin typeface="Calibri"/>
                <a:ea typeface="DejaVu Sans"/>
              </a:rPr>
              <a:t>получают стипендию (денежное довольствие)</a:t>
            </a: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2200" spc="-1" strike="noStrike">
                <a:solidFill>
                  <a:srgbClr val="ffff00"/>
                </a:solidFill>
                <a:latin typeface="Calibri"/>
                <a:ea typeface="DejaVu Sans"/>
              </a:rPr>
              <a:t>в размере до 25 000 рублей.</a:t>
            </a:r>
            <a:endParaRPr b="0" lang="ru-RU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Курсантам, имеющим высокие показатели в учебе, выплачивается</a:t>
            </a:r>
            <a:r>
              <a:rPr b="1" lang="ru-RU" sz="2200" spc="-1" strike="noStrike">
                <a:solidFill>
                  <a:srgbClr val="ffff00"/>
                </a:solidFill>
                <a:latin typeface="Calibri"/>
                <a:ea typeface="DejaVu Sans"/>
              </a:rPr>
              <a:t> дополнительная стипендия в размере 5000 рублей.</a:t>
            </a:r>
            <a:endParaRPr b="0" lang="ru-RU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200" spc="-1" strike="noStrike">
                <a:solidFill>
                  <a:srgbClr val="ffff00"/>
                </a:solidFill>
                <a:latin typeface="Calibri"/>
                <a:ea typeface="DejaVu Sans"/>
              </a:rPr>
              <a:t>Период прохождения обучения входит в трудовой стаж и прохождение военной службы. </a:t>
            </a: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Курсанты имеют </a:t>
            </a:r>
            <a:r>
              <a:rPr b="1" lang="ru-RU" sz="2200" spc="-1" strike="noStrike">
                <a:solidFill>
                  <a:srgbClr val="ffff00"/>
                </a:solidFill>
                <a:latin typeface="Calibri"/>
                <a:ea typeface="DejaVu Sans"/>
              </a:rPr>
              <a:t>статус военнослужащих </a:t>
            </a: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и пользуются льготами, гарантиями и компенсациями, установленными законодательством Российской Федерации, в том числе медицинской помощью и бесплатным лечением в военно-медицинских учреждениях Росгвардии.</a:t>
            </a:r>
            <a:endParaRPr b="0" lang="ru-RU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Курсантам предоставляются летний (август) и зимний (декабрь-январь)  каникулярные отпуска  </a:t>
            </a:r>
            <a:r>
              <a:rPr b="1" lang="ru-RU" sz="2200" spc="-1" strike="noStrike">
                <a:solidFill>
                  <a:srgbClr val="ffff00"/>
                </a:solidFill>
                <a:latin typeface="Calibri"/>
                <a:ea typeface="DejaVu Sans"/>
              </a:rPr>
              <a:t>продолжительностью 30 и 15 суток соответственно </a:t>
            </a:r>
            <a:r>
              <a:rPr b="1" lang="ru-RU" sz="2200" spc="-1" strike="noStrike">
                <a:solidFill>
                  <a:srgbClr val="ffffff"/>
                </a:solidFill>
                <a:latin typeface="Calibri"/>
                <a:ea typeface="DejaVu Sans"/>
              </a:rPr>
              <a:t>с бесплатным проездом к месту проведения отпуска и обратно.</a:t>
            </a:r>
            <a:endParaRPr b="0" lang="ru-RU" sz="2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br/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9720" y="72000"/>
            <a:ext cx="9195480" cy="6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2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СОЦИАЛЬНЫЕ и ИНЫЕ ГАРАНТИИ</a:t>
            </a:r>
            <a:endParaRPr b="0" lang="ru-RU" sz="2200" spc="-1" strike="noStrike">
              <a:latin typeface="Arial"/>
            </a:endParaRPr>
          </a:p>
        </p:txBody>
      </p:sp>
      <p:pic>
        <p:nvPicPr>
          <p:cNvPr id="201" name="Picture 2_23" descr=""/>
          <p:cNvPicPr/>
          <p:nvPr/>
        </p:nvPicPr>
        <p:blipFill>
          <a:blip r:embed="rId2"/>
          <a:stretch/>
        </p:blipFill>
        <p:spPr>
          <a:xfrm>
            <a:off x="8424000" y="0"/>
            <a:ext cx="518760" cy="761400"/>
          </a:xfrm>
          <a:prstGeom prst="rect">
            <a:avLst/>
          </a:prstGeom>
          <a:ln>
            <a:noFill/>
          </a:ln>
        </p:spPr>
      </p:pic>
      <p:pic>
        <p:nvPicPr>
          <p:cNvPr id="202" name="Рисунок 20_19" descr=""/>
          <p:cNvPicPr/>
          <p:nvPr/>
        </p:nvPicPr>
        <p:blipFill>
          <a:blip r:embed="rId3"/>
          <a:stretch/>
        </p:blipFill>
        <p:spPr>
          <a:xfrm>
            <a:off x="144000" y="40320"/>
            <a:ext cx="758880" cy="717120"/>
          </a:xfrm>
          <a:prstGeom prst="rect">
            <a:avLst/>
          </a:prstGeom>
          <a:ln>
            <a:noFill/>
          </a:ln>
        </p:spPr>
      </p:pic>
      <p:sp>
        <p:nvSpPr>
          <p:cNvPr id="203" name="CustomShape 2"/>
          <p:cNvSpPr/>
          <p:nvPr/>
        </p:nvSpPr>
        <p:spPr>
          <a:xfrm>
            <a:off x="482400" y="758160"/>
            <a:ext cx="8370360" cy="499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00"/>
                </a:solidFill>
                <a:latin typeface="Calibri"/>
                <a:ea typeface="DejaVu Sans"/>
              </a:rPr>
              <a:t>Выпускникам институтов предоставляются:</a:t>
            </a:r>
            <a:endParaRPr b="0" lang="ru-RU" sz="28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- гарантированное назначение на офицерскую должность;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- гарантированное денежное довольствие от </a:t>
            </a:r>
            <a:r>
              <a:rPr b="1" lang="ru-RU" sz="2400" spc="-1" strike="noStrike">
                <a:solidFill>
                  <a:srgbClr val="ffff00"/>
                </a:solidFill>
                <a:latin typeface="Calibri"/>
                <a:ea typeface="DejaVu Sans"/>
              </a:rPr>
              <a:t>60 000</a:t>
            </a: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 рублей и выше, дополнительные ежемесячные стимулирующие выплаты за добросовестное исполнение обязанностей военной службы;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- ежегодный отпуск </a:t>
            </a:r>
            <a:r>
              <a:rPr b="1" lang="ru-RU" sz="2400" spc="-1" strike="noStrike">
                <a:solidFill>
                  <a:srgbClr val="ffff00"/>
                </a:solidFill>
                <a:latin typeface="Calibri"/>
                <a:ea typeface="DejaVu Sans"/>
              </a:rPr>
              <a:t>от 30 до 60 суток,</a:t>
            </a: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 в зависимости от выслуги лет и региона прохождения службы;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- страховые гарантии и </a:t>
            </a:r>
            <a:r>
              <a:rPr b="1" lang="ru-RU" sz="2400" spc="-1" strike="noStrike">
                <a:solidFill>
                  <a:srgbClr val="ffff00"/>
                </a:solidFill>
                <a:latin typeface="Calibri"/>
                <a:ea typeface="DejaVu Sans"/>
              </a:rPr>
              <a:t>бесплатное медицинское обеспечение</a:t>
            </a: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, лечение и </a:t>
            </a:r>
            <a:r>
              <a:rPr b="1" lang="ru-RU" sz="2400" spc="-1" strike="noStrike">
                <a:solidFill>
                  <a:srgbClr val="ffff00"/>
                </a:solidFill>
                <a:latin typeface="Calibri"/>
                <a:ea typeface="DejaVu Sans"/>
              </a:rPr>
              <a:t>отдых в санаториях и профилакториях</a:t>
            </a: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 Росгвардии;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- гарантированное </a:t>
            </a:r>
            <a:r>
              <a:rPr b="1" lang="ru-RU" sz="2400" spc="-1" strike="noStrike">
                <a:solidFill>
                  <a:srgbClr val="ffff00"/>
                </a:solidFill>
                <a:latin typeface="Calibri"/>
                <a:ea typeface="DejaVu Sans"/>
              </a:rPr>
              <a:t>обеспечение жильем</a:t>
            </a: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 по программе накопительно-ипотечной системы в выбранном регионе страны </a:t>
            </a:r>
            <a:r>
              <a:rPr b="1" lang="ru-RU" sz="2400" spc="-1" strike="noStrike">
                <a:solidFill>
                  <a:srgbClr val="ffff00"/>
                </a:solidFill>
                <a:latin typeface="Calibri"/>
                <a:ea typeface="DejaVu Sans"/>
              </a:rPr>
              <a:t>за счет средств федерального бюджета</a:t>
            </a:r>
            <a:r>
              <a:rPr b="1" lang="ru-RU" sz="2400" spc="-1" strike="noStrike">
                <a:solidFill>
                  <a:srgbClr val="ffffff"/>
                </a:solidFill>
                <a:latin typeface="Calibri"/>
                <a:ea typeface="DejaVu Sans"/>
              </a:rPr>
              <a:t>.</a:t>
            </a:r>
            <a:endParaRPr b="0" lang="ru-RU" sz="24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br/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3312000" y="2736000"/>
            <a:ext cx="5606280" cy="1591920"/>
          </a:xfrm>
          <a:prstGeom prst="rect">
            <a:avLst/>
          </a:prstGeom>
          <a:noFill/>
          <a:ln>
            <a:noFill/>
          </a:ln>
          <a:effectLst>
            <a:outerShdw algn="ctr" blurRad="12700" dir="2700000" dist="25455" rotWithShape="0">
              <a:schemeClr val="tx1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68400" rIns="68400" tIns="34200" bIns="34200">
            <a:spAutoFit/>
          </a:bodyPr>
          <a:p>
            <a:pPr>
              <a:lnSpc>
                <a:spcPct val="100000"/>
              </a:lnSpc>
              <a:spcBef>
                <a:spcPts val="451"/>
              </a:spcBef>
            </a:pPr>
            <a:r>
              <a:rPr b="0" lang="ru-RU" sz="2800" spc="-1" strike="noStrike">
                <a:solidFill>
                  <a:srgbClr val="ffffff"/>
                </a:solidFill>
                <a:latin typeface="PT Astra Serif"/>
                <a:ea typeface="DejaVu Sans"/>
              </a:rPr>
              <a:t>подполковник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PT Astra Serif"/>
                <a:ea typeface="DejaVu Sans"/>
              </a:rPr>
              <a:t>Юсупов</a:t>
            </a:r>
            <a:endParaRPr b="0" lang="ru-RU" sz="3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PT Astra Serif"/>
                <a:ea typeface="DejaVu Sans"/>
              </a:rPr>
              <a:t>Абдулгамид Юсупович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2088000" y="936000"/>
            <a:ext cx="6971040" cy="64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>
            <a:spAutoFit/>
          </a:bodyPr>
          <a:p>
            <a:pPr>
              <a:lnSpc>
                <a:spcPct val="100000"/>
              </a:lnSpc>
            </a:pPr>
            <a:r>
              <a:rPr b="0" lang="ru-RU" sz="1900" spc="-86" strike="noStrike">
                <a:solidFill>
                  <a:srgbClr val="ffffff"/>
                </a:solidFill>
                <a:latin typeface="PT Astra Serif"/>
                <a:ea typeface="DejaVu Sans"/>
              </a:rPr>
              <a:t>НАЧАЛЬНИК ОТДЕЛЕНИЯ УЧЕТА И КОМПЛЕКТОВАНИЯ ШТАБА УПРАВЛЕНИЯ РОСГВАРДИИ ПО ТЮМЕНСКОЙ ОБЛАСТИ</a:t>
            </a:r>
            <a:endParaRPr b="0" lang="ru-RU" sz="1900" spc="-1" strike="noStrike">
              <a:latin typeface="Arial"/>
            </a:endParaRPr>
          </a:p>
        </p:txBody>
      </p:sp>
      <p:sp>
        <p:nvSpPr>
          <p:cNvPr id="206" name="CustomShape 3"/>
          <p:cNvSpPr/>
          <p:nvPr/>
        </p:nvSpPr>
        <p:spPr>
          <a:xfrm>
            <a:off x="3888000" y="5184000"/>
            <a:ext cx="5169960" cy="116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68400" rIns="68400" tIns="34200" bIns="34200">
            <a:spAutoFit/>
          </a:bodyPr>
          <a:p>
            <a:pPr algn="just">
              <a:lnSpc>
                <a:spcPct val="100000"/>
              </a:lnSpc>
            </a:pPr>
            <a:r>
              <a:rPr b="0" lang="ru-RU" sz="1800" spc="-86" strike="noStrike">
                <a:solidFill>
                  <a:srgbClr val="ffffff"/>
                </a:solidFill>
                <a:latin typeface="PT Astra Serif"/>
                <a:ea typeface="DejaVu Sans"/>
              </a:rPr>
              <a:t>«Доклад о результатах проводимой работы по отбору кандидатов для прохождения обучения в военных образовательных организациях высшего образования войск национальной гвардии Российской Федерации».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207" name="Picture 2_15" descr=""/>
          <p:cNvPicPr/>
          <p:nvPr/>
        </p:nvPicPr>
        <p:blipFill>
          <a:blip r:embed="rId2"/>
          <a:stretch/>
        </p:blipFill>
        <p:spPr>
          <a:xfrm>
            <a:off x="0" y="0"/>
            <a:ext cx="9138240" cy="6852240"/>
          </a:xfrm>
          <a:prstGeom prst="rect">
            <a:avLst/>
          </a:prstGeom>
          <a:ln>
            <a:noFill/>
          </a:ln>
        </p:spPr>
      </p:pic>
      <p:pic>
        <p:nvPicPr>
          <p:cNvPr id="208" name="Picture 5_2" descr=""/>
          <p:cNvPicPr/>
          <p:nvPr/>
        </p:nvPicPr>
        <p:blipFill>
          <a:blip r:embed="rId3"/>
          <a:stretch/>
        </p:blipFill>
        <p:spPr>
          <a:xfrm>
            <a:off x="105840" y="142920"/>
            <a:ext cx="4246200" cy="26373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209" name="Picture 6_3" descr=""/>
          <p:cNvPicPr/>
          <p:nvPr/>
        </p:nvPicPr>
        <p:blipFill>
          <a:blip r:embed="rId4"/>
          <a:stretch/>
        </p:blipFill>
        <p:spPr>
          <a:xfrm>
            <a:off x="5220000" y="4212360"/>
            <a:ext cx="3901680" cy="259452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843</TotalTime>
  <Application>LibreOffice/6.4.4.2$Linux_X86_64 LibreOffice_project/40$Build-2</Application>
  <Words>542</Words>
  <Paragraphs>118</Paragraphs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2021-03-09T16:10:36Z</dcterms:created>
  <dc:creator/>
  <dc:description/>
  <dc:language>ru-RU</dc:language>
  <cp:lastModifiedBy/>
  <cp:lastPrinted>2021-09-14T19:21:48Z</cp:lastPrinted>
  <dcterms:modified xsi:type="dcterms:W3CDTF">2022-02-01T14:07:57Z</dcterms:modified>
  <cp:revision>74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SPecialiST RePack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12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14</vt:i4>
  </property>
</Properties>
</file>